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sldIdLst>
    <p:sldId id="445" r:id="rId2"/>
    <p:sldId id="587" r:id="rId3"/>
    <p:sldId id="588" r:id="rId4"/>
    <p:sldId id="590" r:id="rId5"/>
    <p:sldId id="446" r:id="rId6"/>
    <p:sldId id="582" r:id="rId7"/>
    <p:sldId id="584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73" r:id="rId16"/>
    <p:sldId id="599" r:id="rId17"/>
    <p:sldId id="43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0000"/>
    <a:srgbClr val="008000"/>
    <a:srgbClr val="000066"/>
    <a:srgbClr val="0033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57" autoAdjust="0"/>
    <p:restoredTop sz="86410"/>
  </p:normalViewPr>
  <p:slideViewPr>
    <p:cSldViewPr>
      <p:cViewPr>
        <p:scale>
          <a:sx n="75" d="100"/>
          <a:sy n="75" d="100"/>
        </p:scale>
        <p:origin x="-8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18355-254B-4F3B-A8E8-33D33E3D54D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99"/>
              </a:solidFill>
              <a:latin typeface="Georgia" pitchFamily="18" charset="0"/>
            </a:rPr>
            <a:t>Игровая  </a:t>
          </a:r>
          <a:endParaRPr lang="ru-RU" sz="2800" b="1" dirty="0">
            <a:solidFill>
              <a:srgbClr val="000099"/>
            </a:solidFill>
            <a:latin typeface="Georgia" pitchFamily="18" charset="0"/>
          </a:endParaRPr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Коммуникативная</a:t>
          </a:r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B8B091C9-B4B9-4182-A4F5-36CF61ED33AC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latin typeface="Georgia" pitchFamily="18" charset="0"/>
            </a:rPr>
            <a:t>Самообслуживание и элементарный бытовой труд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Georgia" pitchFamily="18" charset="0"/>
            </a:rPr>
            <a:t>Познавательно-исследовательская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Конструирование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Музыкально-художественная, </a:t>
          </a:r>
        </a:p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двигательная</a:t>
          </a: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latin typeface="Georgia" pitchFamily="18" charset="0"/>
            </a:rPr>
            <a:t>Восприятие художественной литературы и фольклора</a:t>
          </a:r>
          <a:endParaRPr lang="ru-RU" sz="1600" b="1" dirty="0">
            <a:solidFill>
              <a:srgbClr val="000099"/>
            </a:solidFill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5099" custLinFactNeighborY="632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7" custLinFactY="-1510" custLinFactNeighborX="148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7" custLinFactNeighborX="14841" custLinFactNeighborY="-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7" custLinFactNeighborX="14841" custLinFactNeighborY="9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7" custLinFactY="11955" custLinFactNeighborX="148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7" custLinFactY="24777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7" custLinFactY="37599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6" presStyleCnt="7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72668686-8DC0-4FEE-AB1F-3C9A239B56F3}" type="presOf" srcId="{89BDBF99-BA2A-41CA-8FE5-A1A40FFF7037}" destId="{32FB35CD-2477-4784-85DC-36FEECE5D62F}" srcOrd="0" destOrd="0" presId="urn:microsoft.com/office/officeart/2005/8/layout/pyramid2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CD07C55F-FABB-4C61-8ABA-F4B1FD8A9472}" type="presOf" srcId="{352E493D-7893-4C56-834F-C73EAF0F0082}" destId="{F3ED1E3A-CBA5-4AEA-BB00-4A25562BFEA8}" srcOrd="0" destOrd="0" presId="urn:microsoft.com/office/officeart/2005/8/layout/pyramid2"/>
    <dgm:cxn modelId="{4058DF65-5838-4B70-A8FB-08DFCA74F3DA}" type="presOf" srcId="{B8B091C9-B4B9-4182-A4F5-36CF61ED33AC}" destId="{8D9131E5-D09D-40E0-A1AB-3B6797AA019F}" srcOrd="0" destOrd="0" presId="urn:microsoft.com/office/officeart/2005/8/layout/pyramid2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E5593BE7-1698-4C03-A405-914D6991224D}" srcId="{D478E18E-BC08-408F-8EF5-1907F70134B1}" destId="{064978E7-5E80-448B-8A2E-33DB8EB4662C}" srcOrd="6" destOrd="0" parTransId="{7CB8D6D7-8039-4D2A-B9AC-337E9D04031A}" sibTransId="{252512C8-F2C6-4055-8A39-D556B0168B8C}"/>
    <dgm:cxn modelId="{3FE8C9A9-0F8A-4BBD-A5D7-DC59BF7C2FC8}" type="presOf" srcId="{51D88B40-277B-49D5-98C1-97243FC98004}" destId="{B585728E-B20C-424D-A2AE-FF5C87AF3767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AD678C77-086A-4642-AEDE-4859B37DF755}" type="presOf" srcId="{23C18355-254B-4F3B-A8E8-33D33E3D54D5}" destId="{BDAB8325-AA70-4BEF-9361-C20E3F26156D}" srcOrd="0" destOrd="0" presId="urn:microsoft.com/office/officeart/2005/8/layout/pyramid2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0F817E43-9541-4C3F-8529-B1E5DB2C3EAE}" type="presOf" srcId="{064978E7-5E80-448B-8A2E-33DB8EB4662C}" destId="{1D9D44EC-8EA2-4DE1-9FA6-F73D86ECFB1C}" srcOrd="0" destOrd="0" presId="urn:microsoft.com/office/officeart/2005/8/layout/pyramid2"/>
    <dgm:cxn modelId="{1B1C4109-FDCD-4A4F-BAEE-2A55B02C3BCF}" type="presOf" srcId="{1A7F4EFD-E0EE-43A0-9F4F-462C86E70B2A}" destId="{8DA132B4-0BF8-4A7E-8A59-886CC069958C}" srcOrd="0" destOrd="0" presId="urn:microsoft.com/office/officeart/2005/8/layout/pyramid2"/>
    <dgm:cxn modelId="{6E920E67-BC12-4160-858A-38198924228A}" type="presOf" srcId="{D478E18E-BC08-408F-8EF5-1907F70134B1}" destId="{F51681C1-7E7E-4D97-B36F-9077FB9191D4}" srcOrd="0" destOrd="0" presId="urn:microsoft.com/office/officeart/2005/8/layout/pyramid2"/>
    <dgm:cxn modelId="{C3C8A2B6-7D5F-43E3-A84F-70A7AD4D62B2}" type="presParOf" srcId="{F51681C1-7E7E-4D97-B36F-9077FB9191D4}" destId="{A60D5551-70B5-440E-BA37-44E7D069CFDF}" srcOrd="0" destOrd="0" presId="urn:microsoft.com/office/officeart/2005/8/layout/pyramid2"/>
    <dgm:cxn modelId="{3BD5BF29-5AE9-47CC-BA86-8735EBB73867}" type="presParOf" srcId="{F51681C1-7E7E-4D97-B36F-9077FB9191D4}" destId="{1E6B34E6-C8F9-4969-9EC0-AA2AC91FCBB7}" srcOrd="1" destOrd="0" presId="urn:microsoft.com/office/officeart/2005/8/layout/pyramid2"/>
    <dgm:cxn modelId="{4B1F46E2-2795-4E4F-A4B1-E8E819D2FAC4}" type="presParOf" srcId="{1E6B34E6-C8F9-4969-9EC0-AA2AC91FCBB7}" destId="{BDAB8325-AA70-4BEF-9361-C20E3F26156D}" srcOrd="0" destOrd="0" presId="urn:microsoft.com/office/officeart/2005/8/layout/pyramid2"/>
    <dgm:cxn modelId="{90176537-A32D-4747-A20A-D29D425CE22A}" type="presParOf" srcId="{1E6B34E6-C8F9-4969-9EC0-AA2AC91FCBB7}" destId="{78B215BD-8C2F-418E-8712-3CFCAB48EFF4}" srcOrd="1" destOrd="0" presId="urn:microsoft.com/office/officeart/2005/8/layout/pyramid2"/>
    <dgm:cxn modelId="{8AD3766F-A77B-4D6B-BB58-55B24A757C8A}" type="presParOf" srcId="{1E6B34E6-C8F9-4969-9EC0-AA2AC91FCBB7}" destId="{32FB35CD-2477-4784-85DC-36FEECE5D62F}" srcOrd="2" destOrd="0" presId="urn:microsoft.com/office/officeart/2005/8/layout/pyramid2"/>
    <dgm:cxn modelId="{AFB9EA98-51FA-4E20-AEDC-9778ED6B80CF}" type="presParOf" srcId="{1E6B34E6-C8F9-4969-9EC0-AA2AC91FCBB7}" destId="{3B5AE12E-FB91-4820-A3E0-A17211D3BBD7}" srcOrd="3" destOrd="0" presId="urn:microsoft.com/office/officeart/2005/8/layout/pyramid2"/>
    <dgm:cxn modelId="{2FA3E300-0489-4B75-BC25-ED9B5AF73FE6}" type="presParOf" srcId="{1E6B34E6-C8F9-4969-9EC0-AA2AC91FCBB7}" destId="{8D9131E5-D09D-40E0-A1AB-3B6797AA019F}" srcOrd="4" destOrd="0" presId="urn:microsoft.com/office/officeart/2005/8/layout/pyramid2"/>
    <dgm:cxn modelId="{BF800BF8-F1C5-4F0D-86D4-7542D5687404}" type="presParOf" srcId="{1E6B34E6-C8F9-4969-9EC0-AA2AC91FCBB7}" destId="{9C1144F9-8091-4984-BF51-F07CCF34E4B0}" srcOrd="5" destOrd="0" presId="urn:microsoft.com/office/officeart/2005/8/layout/pyramid2"/>
    <dgm:cxn modelId="{E20CBE94-90E7-437D-98A5-A359A29FD8D1}" type="presParOf" srcId="{1E6B34E6-C8F9-4969-9EC0-AA2AC91FCBB7}" destId="{B585728E-B20C-424D-A2AE-FF5C87AF3767}" srcOrd="6" destOrd="0" presId="urn:microsoft.com/office/officeart/2005/8/layout/pyramid2"/>
    <dgm:cxn modelId="{FB2F618D-DC9E-48EB-8E6D-612E9410E4DE}" type="presParOf" srcId="{1E6B34E6-C8F9-4969-9EC0-AA2AC91FCBB7}" destId="{D1C02F5F-C8C0-48CF-9288-5B2166750E7A}" srcOrd="7" destOrd="0" presId="urn:microsoft.com/office/officeart/2005/8/layout/pyramid2"/>
    <dgm:cxn modelId="{78AA1826-75B4-4075-A516-8048738646D6}" type="presParOf" srcId="{1E6B34E6-C8F9-4969-9EC0-AA2AC91FCBB7}" destId="{F3ED1E3A-CBA5-4AEA-BB00-4A25562BFEA8}" srcOrd="8" destOrd="0" presId="urn:microsoft.com/office/officeart/2005/8/layout/pyramid2"/>
    <dgm:cxn modelId="{135FFB59-A258-48F0-8142-1226BBC0A529}" type="presParOf" srcId="{1E6B34E6-C8F9-4969-9EC0-AA2AC91FCBB7}" destId="{F06D403B-3440-4FFA-9C46-6DBDDCE27429}" srcOrd="9" destOrd="0" presId="urn:microsoft.com/office/officeart/2005/8/layout/pyramid2"/>
    <dgm:cxn modelId="{86D5F94F-6464-417B-8823-7BAF19DA2018}" type="presParOf" srcId="{1E6B34E6-C8F9-4969-9EC0-AA2AC91FCBB7}" destId="{8DA132B4-0BF8-4A7E-8A59-886CC069958C}" srcOrd="10" destOrd="0" presId="urn:microsoft.com/office/officeart/2005/8/layout/pyramid2"/>
    <dgm:cxn modelId="{D013E349-373E-4A90-8F97-49874C9E0AE3}" type="presParOf" srcId="{1E6B34E6-C8F9-4969-9EC0-AA2AC91FCBB7}" destId="{71630D3F-FA19-40FB-B5D5-84536C7769E6}" srcOrd="11" destOrd="0" presId="urn:microsoft.com/office/officeart/2005/8/layout/pyramid2"/>
    <dgm:cxn modelId="{7CB840B5-E06C-4DCE-AD34-361600657BAF}" type="presParOf" srcId="{1E6B34E6-C8F9-4969-9EC0-AA2AC91FCBB7}" destId="{1D9D44EC-8EA2-4DE1-9FA6-F73D86ECFB1C}" srcOrd="12" destOrd="0" presId="urn:microsoft.com/office/officeart/2005/8/layout/pyramid2"/>
    <dgm:cxn modelId="{D5AC7CBF-125D-4655-A1BD-52C19E10335D}" type="presParOf" srcId="{1E6B34E6-C8F9-4969-9EC0-AA2AC91FCBB7}" destId="{62055F9C-09C3-4568-91D6-EDD6B09C06C7}" srcOrd="13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6C042-83E3-43B3-A4E0-9D2DB208DA4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3BB44CC-D22E-40BF-A2B6-DCAB84AFEFE5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Непосредственно образовательная деятельность 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3B3D6C84-F10E-40AF-A225-55AA7B151A0B}" type="parTrans" cxnId="{DF8E1DCE-FCA1-4165-B7FD-00A76AE431D9}">
      <dgm:prSet/>
      <dgm:spPr/>
      <dgm:t>
        <a:bodyPr/>
        <a:lstStyle/>
        <a:p>
          <a:endParaRPr lang="ru-RU"/>
        </a:p>
      </dgm:t>
    </dgm:pt>
    <dgm:pt modelId="{66748736-2D6F-4F74-88D8-59316876D3D6}" type="sibTrans" cxnId="{DF8E1DCE-FCA1-4165-B7FD-00A76AE431D9}">
      <dgm:prSet/>
      <dgm:spPr/>
      <dgm:t>
        <a:bodyPr/>
        <a:lstStyle/>
        <a:p>
          <a:endParaRPr lang="ru-RU"/>
        </a:p>
      </dgm:t>
    </dgm:pt>
    <dgm:pt modelId="{75FE30B4-AB19-4DDD-BCC3-7190C5148BE4}">
      <dgm:prSet phldrT="[Текст]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Совместная деятельность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( режимные моменты)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E98B572A-B5DD-4DCF-B6E9-F1629F3F5599}" type="parTrans" cxnId="{85894890-B034-4CBB-9CA3-5C5159EDC8E8}">
      <dgm:prSet/>
      <dgm:spPr/>
      <dgm:t>
        <a:bodyPr/>
        <a:lstStyle/>
        <a:p>
          <a:endParaRPr lang="ru-RU"/>
        </a:p>
      </dgm:t>
    </dgm:pt>
    <dgm:pt modelId="{05223996-1C6A-4362-97F8-4742E98010F5}" type="sibTrans" cxnId="{85894890-B034-4CBB-9CA3-5C5159EDC8E8}">
      <dgm:prSet/>
      <dgm:spPr/>
      <dgm:t>
        <a:bodyPr/>
        <a:lstStyle/>
        <a:p>
          <a:endParaRPr lang="ru-RU"/>
        </a:p>
      </dgm:t>
    </dgm:pt>
    <dgm:pt modelId="{372D92CE-E81D-47E1-A8FE-5D3CC7B1B583}">
      <dgm:prSet phldrT="[Текст]"/>
      <dgm:spPr>
        <a:noFill/>
      </dgm:spPr>
      <dgm:t>
        <a:bodyPr/>
        <a:lstStyle/>
        <a:p>
          <a:endParaRPr lang="ru-RU" b="1" dirty="0" smtClean="0">
            <a:solidFill>
              <a:srgbClr val="002060"/>
            </a:solidFill>
            <a:latin typeface="Georgia" pitchFamily="18" charset="0"/>
          </a:endParaRP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Самостоятельная деятельность детей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A78ADC95-7951-4852-A71F-062E7F09F306}" type="parTrans" cxnId="{68DAB861-901C-454F-819C-83A897A2AD7B}">
      <dgm:prSet/>
      <dgm:spPr/>
      <dgm:t>
        <a:bodyPr/>
        <a:lstStyle/>
        <a:p>
          <a:endParaRPr lang="ru-RU"/>
        </a:p>
      </dgm:t>
    </dgm:pt>
    <dgm:pt modelId="{588AFED7-ADB6-430E-8B59-918340C3551F}" type="sibTrans" cxnId="{68DAB861-901C-454F-819C-83A897A2AD7B}">
      <dgm:prSet/>
      <dgm:spPr/>
      <dgm:t>
        <a:bodyPr/>
        <a:lstStyle/>
        <a:p>
          <a:endParaRPr lang="ru-RU"/>
        </a:p>
      </dgm:t>
    </dgm:pt>
    <dgm:pt modelId="{13EA7D51-13B8-4925-84F6-702770017B71}">
      <dgm:prSet phldrT="[Текст]"/>
      <dgm:spPr>
        <a:noFill/>
      </dgm:spPr>
      <dgm:t>
        <a:bodyPr/>
        <a:lstStyle/>
        <a:p>
          <a:endParaRPr lang="ru-RU" b="1" dirty="0" smtClean="0">
            <a:solidFill>
              <a:srgbClr val="002060"/>
            </a:solidFill>
            <a:latin typeface="Georgia" pitchFamily="18" charset="0"/>
          </a:endParaRP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Взаимодействие с родителями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4F4A3526-9FF8-402A-B943-C0ABAF2DCE45}" type="parTrans" cxnId="{0DF7A527-D07C-48C1-A8DC-F7B64C01EE60}">
      <dgm:prSet/>
      <dgm:spPr/>
      <dgm:t>
        <a:bodyPr/>
        <a:lstStyle/>
        <a:p>
          <a:endParaRPr lang="ru-RU"/>
        </a:p>
      </dgm:t>
    </dgm:pt>
    <dgm:pt modelId="{2D15EAB4-8E4E-4687-B685-16316C83BD40}" type="sibTrans" cxnId="{0DF7A527-D07C-48C1-A8DC-F7B64C01EE60}">
      <dgm:prSet/>
      <dgm:spPr/>
      <dgm:t>
        <a:bodyPr/>
        <a:lstStyle/>
        <a:p>
          <a:endParaRPr lang="ru-RU"/>
        </a:p>
      </dgm:t>
    </dgm:pt>
    <dgm:pt modelId="{11F841D9-2EBE-4863-83E0-FFF5AB93EA85}" type="pres">
      <dgm:prSet presAssocID="{44D6C042-83E3-43B3-A4E0-9D2DB208D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797BB-2357-473F-938E-6226B542DD84}" type="pres">
      <dgm:prSet presAssocID="{D3BB44CC-D22E-40BF-A2B6-DCAB84AFEF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087F6-A53B-47EC-ACFE-3FC96A78570E}" type="pres">
      <dgm:prSet presAssocID="{66748736-2D6F-4F74-88D8-59316876D3D6}" presName="sibTrans" presStyleCnt="0"/>
      <dgm:spPr/>
      <dgm:t>
        <a:bodyPr/>
        <a:lstStyle/>
        <a:p>
          <a:endParaRPr lang="ru-RU"/>
        </a:p>
      </dgm:t>
    </dgm:pt>
    <dgm:pt modelId="{592CB018-6234-4181-9B4C-DC9C953E39E9}" type="pres">
      <dgm:prSet presAssocID="{75FE30B4-AB19-4DDD-BCC3-7190C5148B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2283-1962-4998-8F37-4E8A6A41CB4C}" type="pres">
      <dgm:prSet presAssocID="{05223996-1C6A-4362-97F8-4742E98010F5}" presName="sibTrans" presStyleCnt="0"/>
      <dgm:spPr/>
      <dgm:t>
        <a:bodyPr/>
        <a:lstStyle/>
        <a:p>
          <a:endParaRPr lang="ru-RU"/>
        </a:p>
      </dgm:t>
    </dgm:pt>
    <dgm:pt modelId="{6D50AC9E-70EF-43CF-BC72-2DDDB2D27227}" type="pres">
      <dgm:prSet presAssocID="{372D92CE-E81D-47E1-A8FE-5D3CC7B1B5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1246-17A1-42B3-A112-9CFFEAEB48DF}" type="pres">
      <dgm:prSet presAssocID="{588AFED7-ADB6-430E-8B59-918340C3551F}" presName="sibTrans" presStyleCnt="0"/>
      <dgm:spPr/>
      <dgm:t>
        <a:bodyPr/>
        <a:lstStyle/>
        <a:p>
          <a:endParaRPr lang="ru-RU"/>
        </a:p>
      </dgm:t>
    </dgm:pt>
    <dgm:pt modelId="{9BE23A9C-E912-4797-B748-AD7493FB3A5B}" type="pres">
      <dgm:prSet presAssocID="{13EA7D51-13B8-4925-84F6-702770017B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E1DCE-FCA1-4165-B7FD-00A76AE431D9}" srcId="{44D6C042-83E3-43B3-A4E0-9D2DB208DA40}" destId="{D3BB44CC-D22E-40BF-A2B6-DCAB84AFEFE5}" srcOrd="0" destOrd="0" parTransId="{3B3D6C84-F10E-40AF-A225-55AA7B151A0B}" sibTransId="{66748736-2D6F-4F74-88D8-59316876D3D6}"/>
    <dgm:cxn modelId="{0DF7A527-D07C-48C1-A8DC-F7B64C01EE60}" srcId="{44D6C042-83E3-43B3-A4E0-9D2DB208DA40}" destId="{13EA7D51-13B8-4925-84F6-702770017B71}" srcOrd="3" destOrd="0" parTransId="{4F4A3526-9FF8-402A-B943-C0ABAF2DCE45}" sibTransId="{2D15EAB4-8E4E-4687-B685-16316C83BD40}"/>
    <dgm:cxn modelId="{0306848C-EDE4-43BD-B566-CFF66442AD49}" type="presOf" srcId="{372D92CE-E81D-47E1-A8FE-5D3CC7B1B583}" destId="{6D50AC9E-70EF-43CF-BC72-2DDDB2D27227}" srcOrd="0" destOrd="0" presId="urn:microsoft.com/office/officeart/2005/8/layout/default"/>
    <dgm:cxn modelId="{A4AE2D71-266E-47EB-A644-3981FCE9635A}" type="presOf" srcId="{44D6C042-83E3-43B3-A4E0-9D2DB208DA40}" destId="{11F841D9-2EBE-4863-83E0-FFF5AB93EA85}" srcOrd="0" destOrd="0" presId="urn:microsoft.com/office/officeart/2005/8/layout/default"/>
    <dgm:cxn modelId="{85894890-B034-4CBB-9CA3-5C5159EDC8E8}" srcId="{44D6C042-83E3-43B3-A4E0-9D2DB208DA40}" destId="{75FE30B4-AB19-4DDD-BCC3-7190C5148BE4}" srcOrd="1" destOrd="0" parTransId="{E98B572A-B5DD-4DCF-B6E9-F1629F3F5599}" sibTransId="{05223996-1C6A-4362-97F8-4742E98010F5}"/>
    <dgm:cxn modelId="{68DAB861-901C-454F-819C-83A897A2AD7B}" srcId="{44D6C042-83E3-43B3-A4E0-9D2DB208DA40}" destId="{372D92CE-E81D-47E1-A8FE-5D3CC7B1B583}" srcOrd="2" destOrd="0" parTransId="{A78ADC95-7951-4852-A71F-062E7F09F306}" sibTransId="{588AFED7-ADB6-430E-8B59-918340C3551F}"/>
    <dgm:cxn modelId="{C973B268-09C6-4D2E-B34C-D89D919AAD5B}" type="presOf" srcId="{D3BB44CC-D22E-40BF-A2B6-DCAB84AFEFE5}" destId="{8EA797BB-2357-473F-938E-6226B542DD84}" srcOrd="0" destOrd="0" presId="urn:microsoft.com/office/officeart/2005/8/layout/default"/>
    <dgm:cxn modelId="{311CD704-FBD2-41C0-9B0F-8D9CAFA86115}" type="presOf" srcId="{75FE30B4-AB19-4DDD-BCC3-7190C5148BE4}" destId="{592CB018-6234-4181-9B4C-DC9C953E39E9}" srcOrd="0" destOrd="0" presId="urn:microsoft.com/office/officeart/2005/8/layout/default"/>
    <dgm:cxn modelId="{6FE76138-D630-46B0-8301-9D3A421B9B41}" type="presOf" srcId="{13EA7D51-13B8-4925-84F6-702770017B71}" destId="{9BE23A9C-E912-4797-B748-AD7493FB3A5B}" srcOrd="0" destOrd="0" presId="urn:microsoft.com/office/officeart/2005/8/layout/default"/>
    <dgm:cxn modelId="{3C918F00-DAC7-4EF7-A87D-CBD05EF2C2A7}" type="presParOf" srcId="{11F841D9-2EBE-4863-83E0-FFF5AB93EA85}" destId="{8EA797BB-2357-473F-938E-6226B542DD84}" srcOrd="0" destOrd="0" presId="urn:microsoft.com/office/officeart/2005/8/layout/default"/>
    <dgm:cxn modelId="{F822982D-64BE-4135-A9FC-B0719D5F6690}" type="presParOf" srcId="{11F841D9-2EBE-4863-83E0-FFF5AB93EA85}" destId="{81F087F6-A53B-47EC-ACFE-3FC96A78570E}" srcOrd="1" destOrd="0" presId="urn:microsoft.com/office/officeart/2005/8/layout/default"/>
    <dgm:cxn modelId="{AE6E3526-6FA6-4EA0-A8DA-4B672848A20E}" type="presParOf" srcId="{11F841D9-2EBE-4863-83E0-FFF5AB93EA85}" destId="{592CB018-6234-4181-9B4C-DC9C953E39E9}" srcOrd="2" destOrd="0" presId="urn:microsoft.com/office/officeart/2005/8/layout/default"/>
    <dgm:cxn modelId="{7C4EC5F6-8B52-4100-B4AB-CC7E6E9471F1}" type="presParOf" srcId="{11F841D9-2EBE-4863-83E0-FFF5AB93EA85}" destId="{2B982283-1962-4998-8F37-4E8A6A41CB4C}" srcOrd="3" destOrd="0" presId="urn:microsoft.com/office/officeart/2005/8/layout/default"/>
    <dgm:cxn modelId="{C95ADFF5-120F-4FB9-A929-6766E59216E8}" type="presParOf" srcId="{11F841D9-2EBE-4863-83E0-FFF5AB93EA85}" destId="{6D50AC9E-70EF-43CF-BC72-2DDDB2D27227}" srcOrd="4" destOrd="0" presId="urn:microsoft.com/office/officeart/2005/8/layout/default"/>
    <dgm:cxn modelId="{703BCE33-3C5E-415D-AF5E-494A7C16EFCF}" type="presParOf" srcId="{11F841D9-2EBE-4863-83E0-FFF5AB93EA85}" destId="{67691246-17A1-42B3-A112-9CFFEAEB48DF}" srcOrd="5" destOrd="0" presId="urn:microsoft.com/office/officeart/2005/8/layout/default"/>
    <dgm:cxn modelId="{A1E87FA2-9BE4-4551-9A98-000DACE9558D}" type="presParOf" srcId="{11F841D9-2EBE-4863-83E0-FFF5AB93EA85}" destId="{9BE23A9C-E912-4797-B748-AD7493FB3A5B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598F8-215D-4A25-9057-FA2E37F07A70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2A328D-CF86-4C26-BE19-0FC795D5EA38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Georgia" pitchFamily="18" charset="0"/>
            </a:rPr>
            <a:t>Создание проблемных ситуаций, активизация творческого отношения детей к процессу познания</a:t>
          </a:r>
          <a:endParaRPr lang="ru-RU" sz="2000" b="1" dirty="0">
            <a:solidFill>
              <a:srgbClr val="FFFF00"/>
            </a:solidFill>
            <a:latin typeface="Georgia" pitchFamily="18" charset="0"/>
          </a:endParaRPr>
        </a:p>
      </dgm:t>
    </dgm:pt>
    <dgm:pt modelId="{46CF1A99-D333-4CC8-936E-CBD48F96C12A}" type="parTrans" cxnId="{DAF1C0E7-5B19-449E-85C1-B3337766DA98}">
      <dgm:prSet/>
      <dgm:spPr/>
      <dgm:t>
        <a:bodyPr/>
        <a:lstStyle/>
        <a:p>
          <a:endParaRPr lang="ru-RU"/>
        </a:p>
      </dgm:t>
    </dgm:pt>
    <dgm:pt modelId="{1D196A97-8A3C-4CB2-AED4-325276E45F4E}" type="sibTrans" cxnId="{DAF1C0E7-5B19-449E-85C1-B3337766DA98}">
      <dgm:prSet/>
      <dgm:spPr>
        <a:solidFill>
          <a:srgbClr val="FF0000">
            <a:alpha val="50000"/>
          </a:srgbClr>
        </a:solidFill>
      </dgm:spPr>
      <dgm:t>
        <a:bodyPr/>
        <a:lstStyle/>
        <a:p>
          <a:endParaRPr lang="ru-RU"/>
        </a:p>
      </dgm:t>
    </dgm:pt>
    <dgm:pt modelId="{7DF2AB35-9D69-43C9-BB62-8633173AAE5C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Georgia" pitchFamily="18" charset="0"/>
            </a:rPr>
            <a:t>Обеспечение детей необходимыми средствами решения проблемных задач, условное «оценивание» знаний ребенка с учетом его новых достижений</a:t>
          </a:r>
          <a:endParaRPr lang="ru-RU" sz="2000" b="1" dirty="0">
            <a:solidFill>
              <a:srgbClr val="FFFF00"/>
            </a:solidFill>
            <a:latin typeface="Georgia" pitchFamily="18" charset="0"/>
          </a:endParaRPr>
        </a:p>
      </dgm:t>
    </dgm:pt>
    <dgm:pt modelId="{C8427D9A-85EF-418A-AC8A-FAB3644C4417}" type="parTrans" cxnId="{4F2B1E4B-C435-4AEA-BD5F-8FC3F805706B}">
      <dgm:prSet/>
      <dgm:spPr/>
      <dgm:t>
        <a:bodyPr/>
        <a:lstStyle/>
        <a:p>
          <a:endParaRPr lang="ru-RU"/>
        </a:p>
      </dgm:t>
    </dgm:pt>
    <dgm:pt modelId="{DEDCA3D3-61F6-419B-B7F7-EB50029EA5E2}" type="sibTrans" cxnId="{4F2B1E4B-C435-4AEA-BD5F-8FC3F805706B}">
      <dgm:prSet/>
      <dgm:spPr/>
      <dgm:t>
        <a:bodyPr/>
        <a:lstStyle/>
        <a:p>
          <a:endParaRPr lang="ru-RU"/>
        </a:p>
      </dgm:t>
    </dgm:pt>
    <dgm:pt modelId="{6B25A6DB-30C8-4911-ABC3-7550E4FE9C0C}">
      <dgm:prSet phldrT="[Текст]" custT="1"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Georgia" pitchFamily="18" charset="0"/>
            </a:rPr>
            <a:t>Организация форм совместной деятельности взрослого и ребенка</a:t>
          </a:r>
          <a:endParaRPr lang="ru-RU" sz="2000" b="1" dirty="0">
            <a:solidFill>
              <a:srgbClr val="FFFF00"/>
            </a:solidFill>
            <a:latin typeface="Georgia" pitchFamily="18" charset="0"/>
          </a:endParaRPr>
        </a:p>
      </dgm:t>
    </dgm:pt>
    <dgm:pt modelId="{71CC5738-47DB-4521-A74C-07F2960F345A}" type="parTrans" cxnId="{CFA5EC93-2C85-47DD-A51D-AD6DE2A93DB1}">
      <dgm:prSet/>
      <dgm:spPr/>
      <dgm:t>
        <a:bodyPr/>
        <a:lstStyle/>
        <a:p>
          <a:endParaRPr lang="ru-RU"/>
        </a:p>
      </dgm:t>
    </dgm:pt>
    <dgm:pt modelId="{2F96D64C-1FAC-4FBF-8F86-2EF90FD9758C}" type="sibTrans" cxnId="{CFA5EC93-2C85-47DD-A51D-AD6DE2A93DB1}">
      <dgm:prSet/>
      <dgm:spPr/>
      <dgm:t>
        <a:bodyPr/>
        <a:lstStyle/>
        <a:p>
          <a:endParaRPr lang="ru-RU"/>
        </a:p>
      </dgm:t>
    </dgm:pt>
    <dgm:pt modelId="{51E22559-D32A-4F28-B814-1D94D874DD33}" type="pres">
      <dgm:prSet presAssocID="{F02598F8-215D-4A25-9057-FA2E37F07A7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25CE-8353-4138-BF65-58761AC1C328}" type="pres">
      <dgm:prSet presAssocID="{1A2A328D-CF86-4C26-BE19-0FC795D5EA38}" presName="node" presStyleLbl="node1" presStyleIdx="0" presStyleCnt="3" custScaleX="106779" custLinFactNeighborX="-25253" custLinFactNeighborY="7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D1FD4-16D6-49C5-9F04-095A30A39F9C}" type="pres">
      <dgm:prSet presAssocID="{1D196A97-8A3C-4CB2-AED4-325276E45F4E}" presName="sibTrans" presStyleLbl="sibTrans2D1" presStyleIdx="0" presStyleCnt="2" custAng="11588272" custScaleX="1237277" custLinFactX="-298807" custLinFactY="100000" custLinFactNeighborX="-300000" custLinFactNeighborY="146601"/>
      <dgm:spPr/>
      <dgm:t>
        <a:bodyPr/>
        <a:lstStyle/>
        <a:p>
          <a:endParaRPr lang="ru-RU"/>
        </a:p>
      </dgm:t>
    </dgm:pt>
    <dgm:pt modelId="{FE8C0A54-BC09-42B5-9638-47AEEF2CC970}" type="pres">
      <dgm:prSet presAssocID="{1D196A97-8A3C-4CB2-AED4-325276E45F4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768C5DF-D186-48D6-AABB-B5975D404CE5}" type="pres">
      <dgm:prSet presAssocID="{7DF2AB35-9D69-43C9-BB62-8633173AAE5C}" presName="node" presStyleLbl="node1" presStyleIdx="1" presStyleCnt="3" custScaleX="113948" custLinFactNeighborX="11509" custLinFactNeighborY="16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4566-3AAB-422A-8630-BE97E1514645}" type="pres">
      <dgm:prSet presAssocID="{DEDCA3D3-61F6-419B-B7F7-EB50029EA5E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4951592-0412-4736-AEA6-F6184DF7C799}" type="pres">
      <dgm:prSet presAssocID="{DEDCA3D3-61F6-419B-B7F7-EB50029EA5E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CF6110B-B4C6-405A-82E4-ED76194F55A6}" type="pres">
      <dgm:prSet presAssocID="{6B25A6DB-30C8-4911-ABC3-7550E4FE9C0C}" presName="node" presStyleLbl="node1" presStyleIdx="2" presStyleCnt="3" custScaleX="96949" custLinFactNeighborX="79872" custLinFactNeighborY="-30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9D3EA-8103-496F-BF94-CB887F1B1520}" type="presOf" srcId="{DEDCA3D3-61F6-419B-B7F7-EB50029EA5E2}" destId="{B4951592-0412-4736-AEA6-F6184DF7C799}" srcOrd="1" destOrd="0" presId="urn:microsoft.com/office/officeart/2005/8/layout/process2"/>
    <dgm:cxn modelId="{9425CE77-099D-41DF-8C2A-763F1A92A765}" type="presOf" srcId="{1D196A97-8A3C-4CB2-AED4-325276E45F4E}" destId="{FE8C0A54-BC09-42B5-9638-47AEEF2CC970}" srcOrd="1" destOrd="0" presId="urn:microsoft.com/office/officeart/2005/8/layout/process2"/>
    <dgm:cxn modelId="{222E4A3F-D8D8-4989-B390-96CF82E0F5D6}" type="presOf" srcId="{1A2A328D-CF86-4C26-BE19-0FC795D5EA38}" destId="{3B7125CE-8353-4138-BF65-58761AC1C328}" srcOrd="0" destOrd="0" presId="urn:microsoft.com/office/officeart/2005/8/layout/process2"/>
    <dgm:cxn modelId="{DAF1C0E7-5B19-449E-85C1-B3337766DA98}" srcId="{F02598F8-215D-4A25-9057-FA2E37F07A70}" destId="{1A2A328D-CF86-4C26-BE19-0FC795D5EA38}" srcOrd="0" destOrd="0" parTransId="{46CF1A99-D333-4CC8-936E-CBD48F96C12A}" sibTransId="{1D196A97-8A3C-4CB2-AED4-325276E45F4E}"/>
    <dgm:cxn modelId="{5E18D4CE-01A2-4148-8705-10DD9F540788}" type="presOf" srcId="{DEDCA3D3-61F6-419B-B7F7-EB50029EA5E2}" destId="{94864566-3AAB-422A-8630-BE97E1514645}" srcOrd="0" destOrd="0" presId="urn:microsoft.com/office/officeart/2005/8/layout/process2"/>
    <dgm:cxn modelId="{CDE30CD7-9B95-40E3-94C0-A4505EC0A29D}" type="presOf" srcId="{F02598F8-215D-4A25-9057-FA2E37F07A70}" destId="{51E22559-D32A-4F28-B814-1D94D874DD33}" srcOrd="0" destOrd="0" presId="urn:microsoft.com/office/officeart/2005/8/layout/process2"/>
    <dgm:cxn modelId="{67144CFD-74DB-47BF-BBAE-5825D29C7375}" type="presOf" srcId="{7DF2AB35-9D69-43C9-BB62-8633173AAE5C}" destId="{D768C5DF-D186-48D6-AABB-B5975D404CE5}" srcOrd="0" destOrd="0" presId="urn:microsoft.com/office/officeart/2005/8/layout/process2"/>
    <dgm:cxn modelId="{4F2B1E4B-C435-4AEA-BD5F-8FC3F805706B}" srcId="{F02598F8-215D-4A25-9057-FA2E37F07A70}" destId="{7DF2AB35-9D69-43C9-BB62-8633173AAE5C}" srcOrd="1" destOrd="0" parTransId="{C8427D9A-85EF-418A-AC8A-FAB3644C4417}" sibTransId="{DEDCA3D3-61F6-419B-B7F7-EB50029EA5E2}"/>
    <dgm:cxn modelId="{CFA5EC93-2C85-47DD-A51D-AD6DE2A93DB1}" srcId="{F02598F8-215D-4A25-9057-FA2E37F07A70}" destId="{6B25A6DB-30C8-4911-ABC3-7550E4FE9C0C}" srcOrd="2" destOrd="0" parTransId="{71CC5738-47DB-4521-A74C-07F2960F345A}" sibTransId="{2F96D64C-1FAC-4FBF-8F86-2EF90FD9758C}"/>
    <dgm:cxn modelId="{5AD355AD-E3FC-40BA-AF8D-ACFE8926FF73}" type="presOf" srcId="{6B25A6DB-30C8-4911-ABC3-7550E4FE9C0C}" destId="{8CF6110B-B4C6-405A-82E4-ED76194F55A6}" srcOrd="0" destOrd="0" presId="urn:microsoft.com/office/officeart/2005/8/layout/process2"/>
    <dgm:cxn modelId="{4532E384-DBB3-445C-A919-87472C9A67CF}" type="presOf" srcId="{1D196A97-8A3C-4CB2-AED4-325276E45F4E}" destId="{A8CD1FD4-16D6-49C5-9F04-095A30A39F9C}" srcOrd="0" destOrd="0" presId="urn:microsoft.com/office/officeart/2005/8/layout/process2"/>
    <dgm:cxn modelId="{92FB67CB-6CC9-4D58-A90D-3E874DB74EF4}" type="presParOf" srcId="{51E22559-D32A-4F28-B814-1D94D874DD33}" destId="{3B7125CE-8353-4138-BF65-58761AC1C328}" srcOrd="0" destOrd="0" presId="urn:microsoft.com/office/officeart/2005/8/layout/process2"/>
    <dgm:cxn modelId="{957D3764-617B-4D0A-BDF2-ED4D83DA2750}" type="presParOf" srcId="{51E22559-D32A-4F28-B814-1D94D874DD33}" destId="{A8CD1FD4-16D6-49C5-9F04-095A30A39F9C}" srcOrd="1" destOrd="0" presId="urn:microsoft.com/office/officeart/2005/8/layout/process2"/>
    <dgm:cxn modelId="{0BA5ED45-C875-4F89-9432-F3F67D89909B}" type="presParOf" srcId="{A8CD1FD4-16D6-49C5-9F04-095A30A39F9C}" destId="{FE8C0A54-BC09-42B5-9638-47AEEF2CC970}" srcOrd="0" destOrd="0" presId="urn:microsoft.com/office/officeart/2005/8/layout/process2"/>
    <dgm:cxn modelId="{72E56662-64D8-478B-9B1B-1E7DA3DFB9E3}" type="presParOf" srcId="{51E22559-D32A-4F28-B814-1D94D874DD33}" destId="{D768C5DF-D186-48D6-AABB-B5975D404CE5}" srcOrd="2" destOrd="0" presId="urn:microsoft.com/office/officeart/2005/8/layout/process2"/>
    <dgm:cxn modelId="{FF78C81D-4AA9-4A7E-A5DA-65641596E7C1}" type="presParOf" srcId="{51E22559-D32A-4F28-B814-1D94D874DD33}" destId="{94864566-3AAB-422A-8630-BE97E1514645}" srcOrd="3" destOrd="0" presId="urn:microsoft.com/office/officeart/2005/8/layout/process2"/>
    <dgm:cxn modelId="{5ACE58C9-DBB7-4D5B-8E6B-B9EC8CF4B2F4}" type="presParOf" srcId="{94864566-3AAB-422A-8630-BE97E1514645}" destId="{B4951592-0412-4736-AEA6-F6184DF7C799}" srcOrd="0" destOrd="0" presId="urn:microsoft.com/office/officeart/2005/8/layout/process2"/>
    <dgm:cxn modelId="{21D1EB93-EB3D-4648-BDFE-919E23A1EB59}" type="presParOf" srcId="{51E22559-D32A-4F28-B814-1D94D874DD33}" destId="{8CF6110B-B4C6-405A-82E4-ED76194F55A6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5C7BCA-F975-4B07-9B78-BFB02F958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B93-36B4-4804-A72D-B09D77EF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40C7-A8BB-419C-9A9A-D76D6C81F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919D-2225-4332-9442-A4BEE57CA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3D52-5AAB-4EE2-8E97-D61F86015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4546-E2E9-41EB-B805-125DAE61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FEB3-9864-4DB3-A466-ABFB76FAD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52AC-43CB-4787-85BE-FB1CBD35C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1BE9-EA97-4AF8-8AA1-4C6628672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56F5-E465-4B9F-835D-EE8ECE82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C9E3-2E3A-4187-9856-1FF42B1D8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DB4-38AE-4F05-866D-2C39827FB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DA9415-7673-4439-BBD4-CA2F9CE93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Ольга\Desktop\ФОТО 2014-2015\фото сюжетные август 2014\DSC0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6000792" cy="45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8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809493" cy="11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793924" cy="10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427522"/>
            <a:ext cx="857256" cy="9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5968">
            <a:off x="8214558" y="74186"/>
            <a:ext cx="838474" cy="9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457200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ДЕЯТЕЛЬНОСТНЫЙ ПОДХОД КАК ОСНОВА РЕАЛИЗАЦИИ СОДЕРЖАНИЯ ДОШКОЛЬНОГО ОБРАЗОВАНИЯ В УСЛОВИЯХ ВВЕДЕНИЯ ФГОС ДО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52"/>
            <a:ext cx="307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Григорьева О.Ф., к.психол.н., доцент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ДЕЯТЕЛЬНОСТНОГО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обязательной результативности каждого вида деятельности;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высокой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мотивированности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любых видов деятельности;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обязательной рефлективности всякой деятельности;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нравственного обогащения используемых в качестве средства видов деятельности;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сотрудничества при организации и управлении различными видами деятельности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принцип активности ребенка в образовательном процессе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8" descr="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599838" cy="8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5968">
            <a:off x="7683643" y="2833278"/>
            <a:ext cx="1077964" cy="127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0" y="428604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214290"/>
            <a:ext cx="9144000" cy="171451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Педагогические условия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571479"/>
          <a:ext cx="8072494" cy="5947663"/>
        </p:xfrm>
        <a:graphic>
          <a:graphicData uri="http://schemas.openxmlformats.org/drawingml/2006/table">
            <a:tbl>
              <a:tblPr/>
              <a:tblGrid>
                <a:gridCol w="2076978"/>
                <a:gridCol w="5995516"/>
              </a:tblGrid>
              <a:tr h="233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Этапы деятельности</a:t>
                      </a:r>
                      <a:endParaRPr lang="ru-RU" sz="1400" kern="50" dirty="0">
                        <a:solidFill>
                          <a:srgbClr val="002060"/>
                        </a:solidFill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11561" marR="11561" marT="11561" marB="115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Содержание </a:t>
                      </a:r>
                      <a:endParaRPr lang="ru-RU" sz="1400" kern="50" dirty="0">
                        <a:solidFill>
                          <a:srgbClr val="002060"/>
                        </a:solidFill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11561" marR="11561" marT="11561" marB="115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81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kern="50" dirty="0" smtClean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Создание </a:t>
                      </a:r>
                      <a:r>
                        <a:rPr lang="ru-RU" sz="2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проблемной </a:t>
                      </a:r>
                      <a:r>
                        <a:rPr lang="ru-RU" sz="2400" b="1" kern="50" dirty="0" smtClean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ситуации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kern="50" dirty="0" smtClean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Целевая установка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kern="50" dirty="0" smtClean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Мотивирование к деятельности</a:t>
                      </a:r>
                      <a:endParaRPr lang="ru-RU" sz="2400" b="1" kern="50" dirty="0">
                        <a:solidFill>
                          <a:srgbClr val="002060"/>
                        </a:solidFill>
                        <a:latin typeface="Times New Roman"/>
                        <a:ea typeface="Droid Sans Fallback"/>
                        <a:cs typeface="FreeSans"/>
                      </a:endParaRPr>
                    </a:p>
                  </a:txBody>
                  <a:tcPr marL="11561" marR="11561" marT="11561" marB="115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Процесс </a:t>
                      </a: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вовлечения в деятельность: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1. Что-то внести, чтобы большинство детей заинтересовалось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2. Что-то убрать, оставив пустое место (в группе не осталось кукол или машин или др.)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3. Приходит кто-то в гости или игрушка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4. Эффект неожиданности (шум, треск, стук...)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5. Делать в присутствии детей что-то необычное с просьбой отойти и не мешать (смотреть пристально в окно, играть с мл. воспитателем в шашки и </a:t>
                      </a:r>
                      <a:r>
                        <a:rPr lang="ru-RU" sz="1400" b="1" kern="50" dirty="0" err="1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др</a:t>
                      </a: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6. Интрига (подождите, после зарядки скажу; не смотрите, после завтрака покажу; не трогайте, это очень хрупкое, испортите; например, выпал снег, до прихода детей повесить на окно простынь «Ребята, пока не смотрите, у меня там такая красивая картина, попозже о ней поговорим»)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7. Договориться с родителями одеть ребенка во что-то определенного цвета; повар приглашает в гости и просит сделать то-то; </a:t>
                      </a:r>
                      <a:r>
                        <a:rPr lang="ru-RU" sz="1400" b="1" kern="50" dirty="0" err="1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муз.рук</a:t>
                      </a: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. обещает интересное развлечение, но надо помочь в том-то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8. Специально организованная ситуация (все мыло заменить камушками, мелок кусочком сахара)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9. День рождения у ребенка (воспитатель: «Ребята, фантики от конфет кладите в коробочку, они мне нужны для сюрприза». Дети заинтересованы : «Какого?»)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10.Воспитателю нужна помощь детей в чем-то конкретном, он обращается с просьбой к детям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Если хочет что-то сказать мальчик или застенчивый ребенок, сначала спросить их, а уж потом давать высказываться девочкам</a:t>
                      </a:r>
                    </a:p>
                  </a:txBody>
                  <a:tcPr marL="11561" marR="11561" marT="11561" marB="115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71480"/>
          <a:ext cx="7858180" cy="5752990"/>
        </p:xfrm>
        <a:graphic>
          <a:graphicData uri="http://schemas.openxmlformats.org/drawingml/2006/table">
            <a:tbl>
              <a:tblPr/>
              <a:tblGrid>
                <a:gridCol w="2684878"/>
                <a:gridCol w="5173302"/>
              </a:tblGrid>
              <a:tr h="753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4. Проектирование решений проблемной ситуации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Выдвижение различных вариантов, что сделать, чтобы разрешить проблему. Ответы детей не оценивать, принимать любые, не предлагать что-то делать или не делать, а предлагать что-то сделать на выбор. Опираться на личный опыт детей, выбирая помощников или консультантов. В процессе деятельности воспитатель всегда спрашивает детей: «Зачем, почему ты это делаешь?», чтоб ребенок осмысливал каждый шаг. Если ребенок делает что-то не так, дать ему возможность самому понять что именно, можно на помощь отправить более смышленого ребенка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5. Выполнение действий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6. Анализ результатов деятельности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Не спрашивать у детей: понравилось или нет. Спросить надо: «Зачем вы все это сделали?», чтоб понять, осознал ли ребенок цель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7. Подведение итогов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latin typeface="Times New Roman"/>
                          <a:ea typeface="Droid Sans Fallback"/>
                          <a:cs typeface="FreeSans"/>
                        </a:rPr>
                        <a:t>Найти кого за что похвалить (не только за результат, но и за деятельность в процессе)</a:t>
                      </a:r>
                    </a:p>
                  </a:txBody>
                  <a:tcPr marL="34494" marR="34494" marT="34494" marB="344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488" y="1357298"/>
          <a:ext cx="6072230" cy="2194560"/>
        </p:xfrm>
        <a:graphic>
          <a:graphicData uri="http://schemas.openxmlformats.org/drawingml/2006/table">
            <a:tbl>
              <a:tblPr/>
              <a:tblGrid>
                <a:gridCol w="6072230"/>
              </a:tblGrid>
              <a:tr h="1357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Учит мыслить путем создания и разрешения проблемных ситуаций, организации исследовательской, поисковой деятельности детей, направленной на открытие нового в процессе решения проблем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СОВМЕСТНОЙ ДЕЯТЕЛЬНОСТИ ПЕДАГОГА И ДЕТЕЙ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488" y="4357694"/>
          <a:ext cx="6072230" cy="1857388"/>
        </p:xfrm>
        <a:graphic>
          <a:graphicData uri="http://schemas.openxmlformats.org/drawingml/2006/table">
            <a:tbl>
              <a:tblPr/>
              <a:tblGrid>
                <a:gridCol w="6072230"/>
              </a:tblGrid>
              <a:tr h="1857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Приобретает поисковый, исследовательский характер в процессе решения проблем, открытия новых знаний и способов действий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reeform 4"/>
          <p:cNvSpPr>
            <a:spLocks/>
          </p:cNvSpPr>
          <p:nvPr/>
        </p:nvSpPr>
        <p:spPr bwMode="gray">
          <a:xfrm>
            <a:off x="214282" y="1643050"/>
            <a:ext cx="2571768" cy="1666866"/>
          </a:xfrm>
          <a:custGeom>
            <a:avLst/>
            <a:gdLst>
              <a:gd name="T0" fmla="*/ 2147483647 w 1248"/>
              <a:gd name="T1" fmla="*/ 0 h 1664"/>
              <a:gd name="T2" fmla="*/ 2147483647 w 1248"/>
              <a:gd name="T3" fmla="*/ 2147483647 h 1664"/>
              <a:gd name="T4" fmla="*/ 2147483647 w 1248"/>
              <a:gd name="T5" fmla="*/ 2147483647 h 1664"/>
              <a:gd name="T6" fmla="*/ 0 w 1248"/>
              <a:gd name="T7" fmla="*/ 2147483647 h 1664"/>
              <a:gd name="T8" fmla="*/ 0 w 1248"/>
              <a:gd name="T9" fmla="*/ 2147483647 h 1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664"/>
              <a:gd name="T17" fmla="*/ 1248 w 1248"/>
              <a:gd name="T18" fmla="*/ 1664 h 1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282" y="2214554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FF0000"/>
                </a:solidFill>
              </a:rPr>
              <a:t>Деятельность педагога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214282" y="4214818"/>
            <a:ext cx="2571768" cy="1666866"/>
          </a:xfrm>
          <a:custGeom>
            <a:avLst/>
            <a:gdLst>
              <a:gd name="T0" fmla="*/ 2147483647 w 1248"/>
              <a:gd name="T1" fmla="*/ 0 h 1664"/>
              <a:gd name="T2" fmla="*/ 2147483647 w 1248"/>
              <a:gd name="T3" fmla="*/ 2147483647 h 1664"/>
              <a:gd name="T4" fmla="*/ 2147483647 w 1248"/>
              <a:gd name="T5" fmla="*/ 2147483647 h 1664"/>
              <a:gd name="T6" fmla="*/ 0 w 1248"/>
              <a:gd name="T7" fmla="*/ 2147483647 h 1664"/>
              <a:gd name="T8" fmla="*/ 0 w 1248"/>
              <a:gd name="T9" fmla="*/ 2147483647 h 1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664"/>
              <a:gd name="T17" fmla="*/ 1248 w 1248"/>
              <a:gd name="T18" fmla="*/ 1664 h 1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5720" y="4714884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i="1" dirty="0" smtClean="0">
                <a:solidFill>
                  <a:srgbClr val="FF0000"/>
                </a:solidFill>
              </a:rPr>
              <a:t>Деятельность ребенка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331913" y="476250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000" b="1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black">
          <a:xfrm>
            <a:off x="0" y="1285875"/>
            <a:ext cx="2714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endParaRPr lang="en-US" sz="1600" i="1" dirty="0">
              <a:solidFill>
                <a:srgbClr val="000099"/>
              </a:solidFill>
            </a:endParaRPr>
          </a:p>
        </p:txBody>
      </p:sp>
      <p:sp>
        <p:nvSpPr>
          <p:cNvPr id="73734" name="AutoShape 7"/>
          <p:cNvSpPr>
            <a:spLocks noChangeArrowheads="1"/>
          </p:cNvSpPr>
          <p:nvPr/>
        </p:nvSpPr>
        <p:spPr bwMode="auto">
          <a:xfrm>
            <a:off x="2786063" y="214313"/>
            <a:ext cx="6191250" cy="6500812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gray">
          <a:xfrm>
            <a:off x="2643174" y="285728"/>
            <a:ext cx="62865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1800" dirty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1) Личная и профессиональная позиция педагога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gray">
          <a:xfrm>
            <a:off x="2643188" y="1071546"/>
            <a:ext cx="65008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b="1" dirty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2) Уровень реальной заинтересованности коллектива ДОО в качественной реализации ООП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737" name="Text Box 19"/>
          <p:cNvSpPr txBox="1">
            <a:spLocks noChangeArrowheads="1"/>
          </p:cNvSpPr>
          <p:nvPr/>
        </p:nvSpPr>
        <p:spPr bwMode="gray">
          <a:xfrm>
            <a:off x="2500313" y="2285992"/>
            <a:ext cx="6643687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1800" dirty="0"/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3) Наличие прямых (дистанционных) контактов с учеными-разработчиками, экспертами, педагогами и методистами методических служб различного уровня (федерального, регионального, муниципального)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738" name="Text Box 23"/>
          <p:cNvSpPr txBox="1">
            <a:spLocks noChangeArrowheads="1"/>
          </p:cNvSpPr>
          <p:nvPr/>
        </p:nvSpPr>
        <p:spPr bwMode="gray">
          <a:xfrm>
            <a:off x="2714625" y="5429264"/>
            <a:ext cx="64293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sz="1600" b="1" dirty="0"/>
              <a:t>      </a:t>
            </a:r>
            <a:r>
              <a:rPr lang="ru-RU" b="1" dirty="0" smtClean="0">
                <a:solidFill>
                  <a:srgbClr val="000099"/>
                </a:solidFill>
              </a:rPr>
              <a:t>5) Наличие общественного </a:t>
            </a:r>
          </a:p>
          <a:p>
            <a:pPr marL="342900" indent="-342900"/>
            <a:r>
              <a:rPr lang="ru-RU" b="1" dirty="0" smtClean="0">
                <a:solidFill>
                  <a:srgbClr val="000099"/>
                </a:solidFill>
              </a:rPr>
              <a:t>    признания и поощрения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73739" name="Text Box 27"/>
          <p:cNvSpPr txBox="1">
            <a:spLocks noChangeArrowheads="1"/>
          </p:cNvSpPr>
          <p:nvPr/>
        </p:nvSpPr>
        <p:spPr bwMode="gray">
          <a:xfrm>
            <a:off x="2643142" y="4500570"/>
            <a:ext cx="65008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dirty="0"/>
              <a:t>      </a:t>
            </a:r>
            <a:r>
              <a:rPr lang="ru-RU" b="1" dirty="0" smtClean="0">
                <a:solidFill>
                  <a:srgbClr val="008000"/>
                </a:solidFill>
              </a:rPr>
              <a:t>4) Комплексная система методической поддержки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2" name="Picture 2" descr="C:\Users\Ольга\Desktop\ФОТО 2014-2015\фото сюжетные август 2014\DSC05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1"/>
            <a:ext cx="2785963" cy="208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Ольга\Desktop\ФОТО 2015-2016\ПАРК осень 2015, подг.гр\DSC02518.JPG"/>
          <p:cNvPicPr>
            <a:picLocks noChangeAspect="1" noChangeArrowheads="1"/>
          </p:cNvPicPr>
          <p:nvPr/>
        </p:nvPicPr>
        <p:blipFill>
          <a:blip r:embed="rId3" cstate="print"/>
          <a:srcRect l="5555" r="8333"/>
          <a:stretch>
            <a:fillRect/>
          </a:stretch>
        </p:blipFill>
        <p:spPr bwMode="auto">
          <a:xfrm>
            <a:off x="142844" y="2707708"/>
            <a:ext cx="2571768" cy="398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000636"/>
            <a:ext cx="757061" cy="10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643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Н.В. Третьяк для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Съезда Работников дошкольного образования (г. Сочи, октябрь, 2014)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Период от рождения до поступления в школу является, по мнению специалистов, временем наиболее стремительного физического и эмоционального развития ребенка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002060"/>
                </a:solidFill>
              </a:rPr>
              <a:t>поэтому </a:t>
            </a:r>
            <a:r>
              <a:rPr lang="ru-RU" i="1" dirty="0">
                <a:solidFill>
                  <a:srgbClr val="002060"/>
                </a:solidFill>
              </a:rPr>
              <a:t>дошкольное образование можно назвать </a:t>
            </a:r>
            <a:r>
              <a:rPr lang="ru-RU" b="1" i="1" dirty="0">
                <a:solidFill>
                  <a:srgbClr val="FF0000"/>
                </a:solidFill>
              </a:rPr>
              <a:t>самым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важным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уровнем</a:t>
            </a:r>
            <a:r>
              <a:rPr lang="ru-RU" i="1" dirty="0">
                <a:solidFill>
                  <a:srgbClr val="002060"/>
                </a:solidFill>
              </a:rPr>
              <a:t> образования. От вас, коллеги, зависит будущее нашей страны, и только сообща мы можем обеспечить нашим детям хорошее образование.</a:t>
            </a:r>
            <a:endParaRPr lang="ru-RU" dirty="0"/>
          </a:p>
        </p:txBody>
      </p:sp>
      <p:pic>
        <p:nvPicPr>
          <p:cNvPr id="140290" name="Picture 2" descr="F:\Сочи октябрь 2014\CIMG6515.JPG"/>
          <p:cNvPicPr>
            <a:picLocks noChangeAspect="1" noChangeArrowheads="1"/>
          </p:cNvPicPr>
          <p:nvPr/>
        </p:nvPicPr>
        <p:blipFill>
          <a:blip r:embed="rId2" cstate="print"/>
          <a:srcRect l="50480" t="56670"/>
          <a:stretch>
            <a:fillRect/>
          </a:stretch>
        </p:blipFill>
        <p:spPr bwMode="auto">
          <a:xfrm>
            <a:off x="4493758" y="3643314"/>
            <a:ext cx="4435928" cy="291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1" name="Picture 3" descr="F:\Сочи октябрь 2014\CIMG6516.JPG"/>
          <p:cNvPicPr>
            <a:picLocks noChangeAspect="1" noChangeArrowheads="1"/>
          </p:cNvPicPr>
          <p:nvPr/>
        </p:nvPicPr>
        <p:blipFill>
          <a:blip r:embed="rId3" cstate="print"/>
          <a:srcRect l="10937" t="10416" r="3125" b="5208"/>
          <a:stretch>
            <a:fillRect/>
          </a:stretch>
        </p:blipFill>
        <p:spPr bwMode="auto">
          <a:xfrm>
            <a:off x="428596" y="4000504"/>
            <a:ext cx="3857620" cy="267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285750" y="214290"/>
            <a:ext cx="8567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Ольга\Desktop\ФОТО 2015-2016\ПАРК осень 2015, подг.гр\DSC0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810555" cy="585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МОДЕРНИЗАЦИЯ ОБРАЗОВАНИЯ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343" t="34576" r="3906" b="11773"/>
          <a:stretch>
            <a:fillRect/>
          </a:stretch>
        </p:blipFill>
        <p:spPr bwMode="auto">
          <a:xfrm>
            <a:off x="285720" y="1285860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СОДЕРЖАНИЕ ДОШКОЛЬНОГО ОБРАЗОВАНИЯ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ltGray">
          <a:xfrm>
            <a:off x="285720" y="1500175"/>
            <a:ext cx="3857652" cy="1928826"/>
          </a:xfrm>
          <a:prstGeom prst="roundRect">
            <a:avLst>
              <a:gd name="adj" fmla="val 12699"/>
            </a:avLst>
          </a:prstGeom>
          <a:solidFill>
            <a:srgbClr val="CCFF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Образовательные области (направления развития детей)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ltGray">
          <a:xfrm>
            <a:off x="4857752" y="1500174"/>
            <a:ext cx="3857652" cy="2000263"/>
          </a:xfrm>
          <a:prstGeom prst="roundRect">
            <a:avLst>
              <a:gd name="adj" fmla="val 12699"/>
            </a:avLst>
          </a:prstGeom>
          <a:solidFill>
            <a:srgbClr val="CCFF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643050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Виды детской деятельности (культурные практики)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40005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Социально-коммуникативное развитие,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Познавательное развитие.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Речевое развитие,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Художественно-эстетическое развитие,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Физическое развитие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0099"/>
              </a:solidFill>
              <a:latin typeface="Times New Roman CYR" charset="-5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0099"/>
              </a:solidFill>
              <a:latin typeface="Times New Roman CYR" charset="-5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571876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Основные виды деятельности детей младенческого возраста,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Основные виды деятельности детей раннего возраста,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Основные виды деятельности детей дошкольного возраста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ХАРАКТЕР ОБРАЗОВАТЕЛЬНОГО ПРОЦЕССА В ДОШКОЛЬНОМ ОБРАЗОВАНИИ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ltGray">
          <a:xfrm>
            <a:off x="285720" y="1500175"/>
            <a:ext cx="8572560" cy="2857519"/>
          </a:xfrm>
          <a:prstGeom prst="roundRect">
            <a:avLst>
              <a:gd name="adj" fmla="val 12699"/>
            </a:avLst>
          </a:prstGeom>
          <a:solidFill>
            <a:srgbClr val="CCFF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Поддержка инициативы и самостоятельности детей путем содействия и сотрудничества со взрослыми и сверстниками (при активном участии родителей), построенного на основе индивидуализации и направленного на освоение </a:t>
            </a:r>
            <a:r>
              <a:rPr lang="ru-RU" b="1" dirty="0" err="1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социокультурного</a:t>
            </a:r>
            <a:r>
              <a:rPr lang="ru-RU" b="1" dirty="0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 опыта, формирование познавательных интересов и действий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4357694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 Полноценное проживание дошкольного детства;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 Возрастной подход,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latin typeface="Times New Roman CYR" charset="-52"/>
                <a:cs typeface="Times New Roman" pitchFamily="18" charset="0"/>
              </a:rPr>
              <a:t> Этнокультурные особенности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14282" y="4714884"/>
            <a:ext cx="4286280" cy="1591016"/>
          </a:xfrm>
          <a:prstGeom prst="right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14351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ahoma" pitchFamily="34" charset="0"/>
              </a:rPr>
              <a:t>УСЛОВИЯ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5702">
            <a:off x="209304" y="219092"/>
            <a:ext cx="974833" cy="11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Как прийти к новому образовательному результату?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352956" cy="4525963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ru-RU" sz="4400" b="1" u="sng" dirty="0" smtClean="0">
                <a:solidFill>
                  <a:srgbClr val="0000FF"/>
                </a:solidFill>
                <a:latin typeface="Georgia" pitchFamily="18" charset="0"/>
              </a:rPr>
              <a:t>ФГОС ДО</a:t>
            </a:r>
          </a:p>
          <a:p>
            <a:pPr>
              <a:buClr>
                <a:schemeClr val="bg1"/>
              </a:buClr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Смена образовательной парадигмы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(цели). </a:t>
            </a:r>
          </a:p>
          <a:p>
            <a:pPr>
              <a:buClr>
                <a:schemeClr val="bg1"/>
              </a:buClr>
            </a:pPr>
            <a:endParaRPr lang="ru-RU" sz="16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Clr>
                <a:schemeClr val="bg1"/>
              </a:buClr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Вместо передачи суммы знаний -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РАЗВИТИЕ личности ребенка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на основе освоения способов деятельности 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Ольга\Desktop\ФОТО 2015-2016\осенние праздники все группы 2015\DSC03583.JPG"/>
          <p:cNvPicPr>
            <a:picLocks noChangeAspect="1" noChangeArrowheads="1"/>
          </p:cNvPicPr>
          <p:nvPr/>
        </p:nvPicPr>
        <p:blipFill>
          <a:blip r:embed="rId3" cstate="print"/>
          <a:srcRect l="14956" t="28004" b="6250"/>
          <a:stretch>
            <a:fillRect/>
          </a:stretch>
        </p:blipFill>
        <p:spPr bwMode="auto">
          <a:xfrm>
            <a:off x="0" y="1346339"/>
            <a:ext cx="5000628" cy="515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34082"/>
          </a:xfrm>
        </p:spPr>
        <p:txBody>
          <a:bodyPr/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Деятельностный подход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4518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    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</a:rPr>
              <a:t>Основной результат – 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</a:rPr>
              <a:t>развитие личности ребенка через разные виды деятельности</a:t>
            </a: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357562"/>
            <a:ext cx="1889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0099"/>
                </a:solidFill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286124"/>
            <a:ext cx="2654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0099"/>
                </a:solidFill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0099"/>
                </a:solidFill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3286124"/>
            <a:ext cx="1853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ahoma" pitchFamily="34" charset="0"/>
              </a:rPr>
              <a:t>средств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ahoma" pitchFamily="34" charset="0"/>
              </a:rPr>
              <a:t>обучения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714348" y="2928934"/>
            <a:ext cx="2602548" cy="2448272"/>
          </a:xfrm>
          <a:prstGeom prst="right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6072198" y="3000372"/>
            <a:ext cx="2846120" cy="2357454"/>
          </a:xfrm>
          <a:prstGeom prst="right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28564" y="1643050"/>
            <a:ext cx="8715436" cy="13573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dirty="0">
                <a:solidFill>
                  <a:srgbClr val="000099"/>
                </a:solidFill>
              </a:rPr>
              <a:t>Вектор смещения акцентов </a:t>
            </a:r>
            <a:r>
              <a:rPr lang="ru-RU" b="1" dirty="0" smtClean="0">
                <a:solidFill>
                  <a:srgbClr val="000099"/>
                </a:solidFill>
              </a:rPr>
              <a:t> в ФГОС ДО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 CYR" charset="-52"/>
                <a:cs typeface="Times New Roman" pitchFamily="18" charset="0"/>
              </a:rPr>
              <a:t>Усвоение содержания образования и развитие ребенка происходит в процессе его собственной активной деятельности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ВИДЫ ДЕТСКОЙ ДЕЯТЕЛЬНОСТИ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ПО ФГОС ДО (п. 2.7)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857224" y="1643050"/>
          <a:ext cx="964413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2" descr="C:\Users\Ольга\Desktop\ФОТО 2014-2015\фото сюжетные август 2014\DSC05824.JPG"/>
          <p:cNvPicPr>
            <a:picLocks noChangeAspect="1" noChangeArrowheads="1"/>
          </p:cNvPicPr>
          <p:nvPr/>
        </p:nvPicPr>
        <p:blipFill>
          <a:blip r:embed="rId6"/>
          <a:srcRect t="19394"/>
          <a:stretch>
            <a:fillRect/>
          </a:stretch>
        </p:blipFill>
        <p:spPr bwMode="auto">
          <a:xfrm>
            <a:off x="357158" y="1500174"/>
            <a:ext cx="3929062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IMG_90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7" y="4048129"/>
            <a:ext cx="3786215" cy="252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Виды образовательной деятельности в ДОО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008238" cy="12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ДЕЯТЕЛЬНОСТНОГО ПОДХОДА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субъектности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воспитания;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учета ведущих видов деятельности и законов их смены;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учета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сензитивных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периодов развития;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преодоления зоны ближайшего развития и организация в ней совместной деятельности детей и взрослых;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обогащения, усиления, углубления детского развития;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принцип проектирования, конструирования и создания ситуации воспитывающей деятельности;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6" descr="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5968">
            <a:off x="7734799" y="1145733"/>
            <a:ext cx="838474" cy="9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500702"/>
            <a:ext cx="809493" cy="11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C000"/>
      </a:dk1>
      <a:lt1>
        <a:srgbClr val="FFFF00"/>
      </a:lt1>
      <a:dk2>
        <a:srgbClr val="FFFF00"/>
      </a:dk2>
      <a:lt2>
        <a:srgbClr val="FFFF00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FFFF00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990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МОДЕРНИЗАЦИЯ ОБРАЗОВАНИЯ</vt:lpstr>
      <vt:lpstr>СОДЕРЖАНИЕ ДОШКОЛЬНОГО ОБРАЗОВАНИЯ</vt:lpstr>
      <vt:lpstr>ХАРАКТЕР ОБРАЗОВАТЕЛЬНОГО ПРОЦЕССА В ДОШКОЛЬНОМ ОБРАЗОВАНИИ</vt:lpstr>
      <vt:lpstr>Как прийти к новому образовательному результату?</vt:lpstr>
      <vt:lpstr>  Деятельностный подход </vt:lpstr>
      <vt:lpstr>ВИДЫ ДЕТСКОЙ ДЕЯТЕЛЬНОСТИ  ПО ФГОС ДО (п. 2.7)</vt:lpstr>
      <vt:lpstr>Виды образовательной деятельности в ДОО</vt:lpstr>
      <vt:lpstr>ПРИНЦИПЫ ДЕЯТЕЛЬНОСТНОГО ПОДХОДА</vt:lpstr>
      <vt:lpstr>ПРИНЦИПЫ ДЕЯТЕЛЬНОСТНОГО ПОДХОДА</vt:lpstr>
      <vt:lpstr> 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структуры образовательной программы и воспитательно-образовательного процесса в ДОУ</dc:title>
  <dc:creator>Людмила</dc:creator>
  <cp:lastModifiedBy>Ольга</cp:lastModifiedBy>
  <cp:revision>259</cp:revision>
  <dcterms:created xsi:type="dcterms:W3CDTF">2010-11-30T17:01:35Z</dcterms:created>
  <dcterms:modified xsi:type="dcterms:W3CDTF">2015-11-05T03:04:47Z</dcterms:modified>
</cp:coreProperties>
</file>